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57" r:id="rId9"/>
    <p:sldId id="2358" r:id="rId10"/>
    <p:sldId id="2356" r:id="rId11"/>
    <p:sldId id="2305" r:id="rId12"/>
    <p:sldId id="2317" r:id="rId13"/>
    <p:sldId id="2347" r:id="rId14"/>
    <p:sldId id="2299" r:id="rId15"/>
    <p:sldId id="2329" r:id="rId16"/>
    <p:sldId id="2331" r:id="rId17"/>
    <p:sldId id="2318" r:id="rId18"/>
    <p:sldId id="2324" r:id="rId19"/>
    <p:sldId id="2325" r:id="rId20"/>
    <p:sldId id="2326" r:id="rId21"/>
    <p:sldId id="2327" r:id="rId22"/>
    <p:sldId id="2332" r:id="rId23"/>
    <p:sldId id="2328" r:id="rId24"/>
    <p:sldId id="2348" r:id="rId25"/>
    <p:sldId id="2349" r:id="rId26"/>
    <p:sldId id="2350" r:id="rId27"/>
    <p:sldId id="2333" r:id="rId28"/>
    <p:sldId id="2334" r:id="rId29"/>
    <p:sldId id="2352" r:id="rId30"/>
    <p:sldId id="2351" r:id="rId31"/>
    <p:sldId id="2353" r:id="rId32"/>
    <p:sldId id="2335" r:id="rId33"/>
    <p:sldId id="2336" r:id="rId34"/>
    <p:sldId id="2354" r:id="rId35"/>
    <p:sldId id="2355" r:id="rId36"/>
    <p:sldId id="2307" r:id="rId37"/>
    <p:sldId id="2330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EBEA"/>
    <a:srgbClr val="1D1D1A"/>
    <a:srgbClr val="C00000"/>
    <a:srgbClr val="595757"/>
    <a:srgbClr val="221815"/>
    <a:srgbClr val="FFFF00"/>
    <a:srgbClr val="FFFFFF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  <p:sldLayoutId id="2147483975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9614" y="443979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36" y="443979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589940" y="663358"/>
            <a:ext cx="7072102" cy="330346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zh-CN" altLang="en-US" sz="9600" b="1" spc="500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</a:t>
            </a:r>
            <a:endParaRPr lang="en-US" altLang="zh-CN" sz="9600" b="1" spc="500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>
              <a:spcAft>
                <a:spcPts val="2000"/>
              </a:spcAft>
            </a:pPr>
            <a:r>
              <a:rPr lang="zh-CN" altLang="en-US" sz="9600" b="1" spc="500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内容介绍</a:t>
            </a:r>
            <a:endParaRPr lang="en-US" altLang="zh-CN" sz="9600" b="1" spc="500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集群建设</a:t>
            </a:r>
          </a:p>
        </p:txBody>
      </p:sp>
    </p:spTree>
    <p:extLst>
      <p:ext uri="{BB962C8B-B14F-4D97-AF65-F5344CB8AC3E}">
        <p14:creationId xmlns:p14="http://schemas.microsoft.com/office/powerpoint/2010/main" val="159671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28F1F9E-ABD8-BC4B-8C61-F76A729E0CC7}"/>
              </a:ext>
            </a:extLst>
          </p:cNvPr>
          <p:cNvSpPr/>
          <p:nvPr/>
        </p:nvSpPr>
        <p:spPr>
          <a:xfrm>
            <a:off x="212652" y="1541721"/>
            <a:ext cx="2339163" cy="2817628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62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2D050"/>
              </a:buClr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spc="100" dirty="0"/>
              <a:t>AI</a:t>
            </a:r>
            <a:r>
              <a:rPr lang="zh-CN" altLang="en-US" spc="100" dirty="0"/>
              <a:t> 集群建设</a:t>
            </a:r>
            <a:endParaRPr lang="en-US" altLang="zh-CN" spc="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E01930-AA85-4548-92CE-C7580138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90" y="1816676"/>
            <a:ext cx="8622181" cy="4482910"/>
          </a:xfrm>
          <a:prstGeom prst="roundRect">
            <a:avLst>
              <a:gd name="adj" fmla="val 23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65184AA-DF83-0D41-B5E2-8A2947EF4CC4}"/>
              </a:ext>
            </a:extLst>
          </p:cNvPr>
          <p:cNvSpPr/>
          <p:nvPr/>
        </p:nvSpPr>
        <p:spPr>
          <a:xfrm>
            <a:off x="446012" y="1147604"/>
            <a:ext cx="11304736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芯片提供澎湃的算力，大模型对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芯片提出哪些新的需求？</a:t>
            </a:r>
          </a:p>
        </p:txBody>
      </p:sp>
    </p:spTree>
    <p:extLst>
      <p:ext uri="{BB962C8B-B14F-4D97-AF65-F5344CB8AC3E}">
        <p14:creationId xmlns:p14="http://schemas.microsoft.com/office/powerpoint/2010/main" val="415569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2D050"/>
              </a:buClr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spc="100" dirty="0"/>
              <a:t>AI</a:t>
            </a:r>
            <a:r>
              <a:rPr lang="zh-CN" altLang="en-US" spc="100" dirty="0"/>
              <a:t> 集群建设</a:t>
            </a:r>
            <a:endParaRPr lang="en-US" altLang="zh-CN" spc="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66720A-BD79-E74F-8468-4F4BE9FA3E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872" y="1876019"/>
            <a:ext cx="8427018" cy="4423567"/>
          </a:xfrm>
          <a:prstGeom prst="roundRect">
            <a:avLst>
              <a:gd name="adj" fmla="val 18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2250F2-7082-D448-8150-1488328C4635}"/>
              </a:ext>
            </a:extLst>
          </p:cNvPr>
          <p:cNvSpPr/>
          <p:nvPr/>
        </p:nvSpPr>
        <p:spPr>
          <a:xfrm>
            <a:off x="446012" y="1147604"/>
            <a:ext cx="11304736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大模型涌现，以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集群中心提供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E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级算力，那么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集群建设跟传统的云中心建设什么区别？</a:t>
            </a:r>
          </a:p>
        </p:txBody>
      </p:sp>
    </p:spTree>
    <p:extLst>
      <p:ext uri="{BB962C8B-B14F-4D97-AF65-F5344CB8AC3E}">
        <p14:creationId xmlns:p14="http://schemas.microsoft.com/office/powerpoint/2010/main" val="354127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2D050"/>
              </a:buClr>
            </a:pPr>
            <a:r>
              <a:rPr lang="zh-CN" altLang="en-US" dirty="0"/>
              <a:t>大模型业务全流程：</a:t>
            </a:r>
            <a:r>
              <a:rPr lang="en-US" altLang="zh-CN" spc="100" dirty="0"/>
              <a:t>AI</a:t>
            </a:r>
            <a:r>
              <a:rPr lang="zh-CN" altLang="en-US" spc="100" dirty="0"/>
              <a:t> 集群建设</a:t>
            </a:r>
            <a:endParaRPr lang="en-US" altLang="zh-CN" spc="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16DF3B-F9E8-C84D-8ADF-E3773D41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53" y="1779254"/>
            <a:ext cx="8628655" cy="45203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B4F88B-9B2A-CF48-B20C-692BEEBDF6E8}"/>
              </a:ext>
            </a:extLst>
          </p:cNvPr>
          <p:cNvSpPr/>
          <p:nvPr/>
        </p:nvSpPr>
        <p:spPr>
          <a:xfrm>
            <a:off x="446012" y="1147604"/>
            <a:ext cx="11304736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如何组网才能减少网络通信的消耗，提升大模型对算力的利用率？</a:t>
            </a:r>
          </a:p>
        </p:txBody>
      </p:sp>
    </p:spTree>
    <p:extLst>
      <p:ext uri="{BB962C8B-B14F-4D97-AF65-F5344CB8AC3E}">
        <p14:creationId xmlns:p14="http://schemas.microsoft.com/office/powerpoint/2010/main" val="198962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2D050"/>
              </a:buClr>
            </a:pPr>
            <a:r>
              <a:rPr lang="zh-CN" altLang="en-US" dirty="0"/>
              <a:t>大模型业务全流程：</a:t>
            </a:r>
            <a:r>
              <a:rPr lang="en-US" altLang="zh-CN" spc="100" dirty="0"/>
              <a:t>AI</a:t>
            </a:r>
            <a:r>
              <a:rPr lang="zh-CN" altLang="en-US" spc="100" dirty="0"/>
              <a:t> 集群建设</a:t>
            </a:r>
            <a:endParaRPr lang="en-US" altLang="zh-CN" spc="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D9E52-36F5-464B-8309-513F86C9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53" y="1873636"/>
            <a:ext cx="10101053" cy="42345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4EA153-2235-F641-A1D3-8BB5E33D52C4}"/>
              </a:ext>
            </a:extLst>
          </p:cNvPr>
          <p:cNvSpPr/>
          <p:nvPr/>
        </p:nvSpPr>
        <p:spPr>
          <a:xfrm>
            <a:off x="446012" y="1147604"/>
            <a:ext cx="11304736" cy="499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提供什么样的存储结构，才能适应大模型的发展和训练、推理方式？</a:t>
            </a:r>
          </a:p>
        </p:txBody>
      </p:sp>
    </p:spTree>
    <p:extLst>
      <p:ext uri="{BB962C8B-B14F-4D97-AF65-F5344CB8AC3E}">
        <p14:creationId xmlns:p14="http://schemas.microsoft.com/office/powerpoint/2010/main" val="266982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数据处理</a:t>
            </a:r>
          </a:p>
        </p:txBody>
      </p:sp>
    </p:spTree>
    <p:extLst>
      <p:ext uri="{BB962C8B-B14F-4D97-AF65-F5344CB8AC3E}">
        <p14:creationId xmlns:p14="http://schemas.microsoft.com/office/powerpoint/2010/main" val="195313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2653610" y="2095440"/>
            <a:ext cx="2642248" cy="110013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642248"/>
                      <a:gd name="connsiteY0" fmla="*/ 0 h 1100137"/>
                      <a:gd name="connsiteX1" fmla="*/ 607717 w 2642248"/>
                      <a:gd name="connsiteY1" fmla="*/ 0 h 1100137"/>
                      <a:gd name="connsiteX2" fmla="*/ 1215434 w 2642248"/>
                      <a:gd name="connsiteY2" fmla="*/ 0 h 1100137"/>
                      <a:gd name="connsiteX3" fmla="*/ 1928841 w 2642248"/>
                      <a:gd name="connsiteY3" fmla="*/ 0 h 1100137"/>
                      <a:gd name="connsiteX4" fmla="*/ 2642248 w 2642248"/>
                      <a:gd name="connsiteY4" fmla="*/ 0 h 1100137"/>
                      <a:gd name="connsiteX5" fmla="*/ 2642248 w 2642248"/>
                      <a:gd name="connsiteY5" fmla="*/ 517064 h 1100137"/>
                      <a:gd name="connsiteX6" fmla="*/ 2642248 w 2642248"/>
                      <a:gd name="connsiteY6" fmla="*/ 1100137 h 1100137"/>
                      <a:gd name="connsiteX7" fmla="*/ 1981686 w 2642248"/>
                      <a:gd name="connsiteY7" fmla="*/ 1100137 h 1100137"/>
                      <a:gd name="connsiteX8" fmla="*/ 1400391 w 2642248"/>
                      <a:gd name="connsiteY8" fmla="*/ 1100137 h 1100137"/>
                      <a:gd name="connsiteX9" fmla="*/ 739829 w 2642248"/>
                      <a:gd name="connsiteY9" fmla="*/ 1100137 h 1100137"/>
                      <a:gd name="connsiteX10" fmla="*/ 0 w 2642248"/>
                      <a:gd name="connsiteY10" fmla="*/ 1100137 h 1100137"/>
                      <a:gd name="connsiteX11" fmla="*/ 0 w 2642248"/>
                      <a:gd name="connsiteY11" fmla="*/ 539067 h 1100137"/>
                      <a:gd name="connsiteX12" fmla="*/ 0 w 2642248"/>
                      <a:gd name="connsiteY12" fmla="*/ 0 h 11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2248" h="1100137" extrusionOk="0">
                        <a:moveTo>
                          <a:pt x="0" y="0"/>
                        </a:moveTo>
                        <a:cubicBezTo>
                          <a:pt x="266482" y="-61"/>
                          <a:pt x="415542" y="23874"/>
                          <a:pt x="607717" y="0"/>
                        </a:cubicBezTo>
                        <a:cubicBezTo>
                          <a:pt x="799892" y="-23874"/>
                          <a:pt x="1078290" y="-29110"/>
                          <a:pt x="1215434" y="0"/>
                        </a:cubicBezTo>
                        <a:cubicBezTo>
                          <a:pt x="1352578" y="29110"/>
                          <a:pt x="1654275" y="-2977"/>
                          <a:pt x="1928841" y="0"/>
                        </a:cubicBezTo>
                        <a:cubicBezTo>
                          <a:pt x="2203407" y="2977"/>
                          <a:pt x="2451114" y="-22309"/>
                          <a:pt x="2642248" y="0"/>
                        </a:cubicBezTo>
                        <a:cubicBezTo>
                          <a:pt x="2631503" y="256699"/>
                          <a:pt x="2634947" y="303923"/>
                          <a:pt x="2642248" y="517064"/>
                        </a:cubicBezTo>
                        <a:cubicBezTo>
                          <a:pt x="2649549" y="730205"/>
                          <a:pt x="2660771" y="815240"/>
                          <a:pt x="2642248" y="1100137"/>
                        </a:cubicBezTo>
                        <a:cubicBezTo>
                          <a:pt x="2486170" y="1126095"/>
                          <a:pt x="2159201" y="1116728"/>
                          <a:pt x="1981686" y="1100137"/>
                        </a:cubicBezTo>
                        <a:cubicBezTo>
                          <a:pt x="1804171" y="1083546"/>
                          <a:pt x="1673593" y="1105814"/>
                          <a:pt x="1400391" y="1100137"/>
                        </a:cubicBezTo>
                        <a:cubicBezTo>
                          <a:pt x="1127190" y="1094460"/>
                          <a:pt x="985699" y="1071825"/>
                          <a:pt x="739829" y="1100137"/>
                        </a:cubicBezTo>
                        <a:cubicBezTo>
                          <a:pt x="493959" y="1128449"/>
                          <a:pt x="302870" y="1072222"/>
                          <a:pt x="0" y="1100137"/>
                        </a:cubicBezTo>
                        <a:cubicBezTo>
                          <a:pt x="-23714" y="899346"/>
                          <a:pt x="8268" y="712720"/>
                          <a:pt x="0" y="539067"/>
                        </a:cubicBezTo>
                        <a:cubicBezTo>
                          <a:pt x="-8268" y="365414"/>
                          <a:pt x="-19116" y="163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683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数据处理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大模型需要什么样的数据？以什么方式组织和组成数据？业界提供了哪些开源大数据集？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1D66FE-BDE8-244E-968D-F8A337483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6109" y="2043952"/>
            <a:ext cx="8732514" cy="425563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922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数据处理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没有数据预处理？</a:t>
            </a:r>
            <a:r>
              <a:rPr lang="en-US" altLang="zh-CN" dirty="0"/>
              <a:t>Tokens</a:t>
            </a:r>
            <a:r>
              <a:rPr lang="zh-CN" altLang="en-US" dirty="0"/>
              <a:t> 是通过什么算法生成、又如何从词到 </a:t>
            </a:r>
            <a:r>
              <a:rPr lang="en-US" altLang="zh-CN" dirty="0"/>
              <a:t>Tokens</a:t>
            </a:r>
            <a:r>
              <a:rPr lang="zh-CN" altLang="en-US" dirty="0"/>
              <a:t>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85737F-8F39-0A43-977B-91DB919DE1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751" y="2120116"/>
            <a:ext cx="4376753" cy="4179470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C2F641-6D68-7D4D-B800-E461BC1E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5" y="2120115"/>
            <a:ext cx="4877430" cy="4158555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98154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系统全栈架构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CF9977-F7FE-7947-9DC7-CEFBB9D05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19" y="1439917"/>
            <a:ext cx="6928124" cy="46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7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向量数据库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向量数据库作为 </a:t>
            </a:r>
            <a:r>
              <a:rPr lang="en-US" altLang="zh-CN" dirty="0"/>
              <a:t>AI</a:t>
            </a:r>
            <a:r>
              <a:rPr lang="zh-CN" altLang="en-US" dirty="0"/>
              <a:t> 时代的数据基座，百 </a:t>
            </a:r>
            <a:r>
              <a:rPr lang="en-US" altLang="zh-CN" dirty="0"/>
              <a:t>&amp;</a:t>
            </a:r>
            <a:r>
              <a:rPr lang="zh-CN" altLang="en-US" dirty="0"/>
              <a:t> 万亿级向量检索的向量数据库如何构建？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077AE3-55CA-EC4E-BD71-91110D8EAA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0508" y="2288050"/>
            <a:ext cx="8375746" cy="40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1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大模型算法</a:t>
            </a:r>
          </a:p>
        </p:txBody>
      </p:sp>
    </p:spTree>
    <p:extLst>
      <p:ext uri="{BB962C8B-B14F-4D97-AF65-F5344CB8AC3E}">
        <p14:creationId xmlns:p14="http://schemas.microsoft.com/office/powerpoint/2010/main" val="363446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2640623" y="3190754"/>
            <a:ext cx="2642248" cy="110013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642248"/>
                      <a:gd name="connsiteY0" fmla="*/ 0 h 1100137"/>
                      <a:gd name="connsiteX1" fmla="*/ 607717 w 2642248"/>
                      <a:gd name="connsiteY1" fmla="*/ 0 h 1100137"/>
                      <a:gd name="connsiteX2" fmla="*/ 1215434 w 2642248"/>
                      <a:gd name="connsiteY2" fmla="*/ 0 h 1100137"/>
                      <a:gd name="connsiteX3" fmla="*/ 1928841 w 2642248"/>
                      <a:gd name="connsiteY3" fmla="*/ 0 h 1100137"/>
                      <a:gd name="connsiteX4" fmla="*/ 2642248 w 2642248"/>
                      <a:gd name="connsiteY4" fmla="*/ 0 h 1100137"/>
                      <a:gd name="connsiteX5" fmla="*/ 2642248 w 2642248"/>
                      <a:gd name="connsiteY5" fmla="*/ 517064 h 1100137"/>
                      <a:gd name="connsiteX6" fmla="*/ 2642248 w 2642248"/>
                      <a:gd name="connsiteY6" fmla="*/ 1100137 h 1100137"/>
                      <a:gd name="connsiteX7" fmla="*/ 1981686 w 2642248"/>
                      <a:gd name="connsiteY7" fmla="*/ 1100137 h 1100137"/>
                      <a:gd name="connsiteX8" fmla="*/ 1400391 w 2642248"/>
                      <a:gd name="connsiteY8" fmla="*/ 1100137 h 1100137"/>
                      <a:gd name="connsiteX9" fmla="*/ 739829 w 2642248"/>
                      <a:gd name="connsiteY9" fmla="*/ 1100137 h 1100137"/>
                      <a:gd name="connsiteX10" fmla="*/ 0 w 2642248"/>
                      <a:gd name="connsiteY10" fmla="*/ 1100137 h 1100137"/>
                      <a:gd name="connsiteX11" fmla="*/ 0 w 2642248"/>
                      <a:gd name="connsiteY11" fmla="*/ 539067 h 1100137"/>
                      <a:gd name="connsiteX12" fmla="*/ 0 w 2642248"/>
                      <a:gd name="connsiteY12" fmla="*/ 0 h 11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2248" h="1100137" extrusionOk="0">
                        <a:moveTo>
                          <a:pt x="0" y="0"/>
                        </a:moveTo>
                        <a:cubicBezTo>
                          <a:pt x="266482" y="-61"/>
                          <a:pt x="415542" y="23874"/>
                          <a:pt x="607717" y="0"/>
                        </a:cubicBezTo>
                        <a:cubicBezTo>
                          <a:pt x="799892" y="-23874"/>
                          <a:pt x="1078290" y="-29110"/>
                          <a:pt x="1215434" y="0"/>
                        </a:cubicBezTo>
                        <a:cubicBezTo>
                          <a:pt x="1352578" y="29110"/>
                          <a:pt x="1654275" y="-2977"/>
                          <a:pt x="1928841" y="0"/>
                        </a:cubicBezTo>
                        <a:cubicBezTo>
                          <a:pt x="2203407" y="2977"/>
                          <a:pt x="2451114" y="-22309"/>
                          <a:pt x="2642248" y="0"/>
                        </a:cubicBezTo>
                        <a:cubicBezTo>
                          <a:pt x="2631503" y="256699"/>
                          <a:pt x="2634947" y="303923"/>
                          <a:pt x="2642248" y="517064"/>
                        </a:cubicBezTo>
                        <a:cubicBezTo>
                          <a:pt x="2649549" y="730205"/>
                          <a:pt x="2660771" y="815240"/>
                          <a:pt x="2642248" y="1100137"/>
                        </a:cubicBezTo>
                        <a:cubicBezTo>
                          <a:pt x="2486170" y="1126095"/>
                          <a:pt x="2159201" y="1116728"/>
                          <a:pt x="1981686" y="1100137"/>
                        </a:cubicBezTo>
                        <a:cubicBezTo>
                          <a:pt x="1804171" y="1083546"/>
                          <a:pt x="1673593" y="1105814"/>
                          <a:pt x="1400391" y="1100137"/>
                        </a:cubicBezTo>
                        <a:cubicBezTo>
                          <a:pt x="1127190" y="1094460"/>
                          <a:pt x="985699" y="1071825"/>
                          <a:pt x="739829" y="1100137"/>
                        </a:cubicBezTo>
                        <a:cubicBezTo>
                          <a:pt x="493959" y="1128449"/>
                          <a:pt x="302870" y="1072222"/>
                          <a:pt x="0" y="1100137"/>
                        </a:cubicBezTo>
                        <a:cubicBezTo>
                          <a:pt x="-23714" y="899346"/>
                          <a:pt x="8268" y="712720"/>
                          <a:pt x="0" y="539067"/>
                        </a:cubicBezTo>
                        <a:cubicBezTo>
                          <a:pt x="-8268" y="365414"/>
                          <a:pt x="-19116" y="163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827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大模型算法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NLP</a:t>
            </a:r>
            <a:r>
              <a:rPr lang="zh-CN" altLang="en-US" dirty="0"/>
              <a:t> 模型和小模型有什么缺陷，引入了预训练模型，从而演进到 </a:t>
            </a:r>
            <a:r>
              <a:rPr lang="en-US" altLang="zh-CN" dirty="0"/>
              <a:t>LLM</a:t>
            </a:r>
            <a:r>
              <a:rPr lang="zh-CN" altLang="en-US" dirty="0"/>
              <a:t> 大模型？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CCE98-965D-C94E-9DD9-08F567664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260" y="2041405"/>
            <a:ext cx="10332242" cy="41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3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大模型算法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模型架构和原理，为什么说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？大模型又是通过 </a:t>
            </a:r>
            <a:r>
              <a:rPr lang="en-US" altLang="zh-CN" dirty="0"/>
              <a:t>Transform</a:t>
            </a:r>
            <a:r>
              <a:rPr lang="zh-CN" altLang="en-US" dirty="0"/>
              <a:t> 如何组成？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0F3863-230F-9A49-A020-6739D75A68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4692" y="1847536"/>
            <a:ext cx="8461358" cy="45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2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大模型算法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89190"/>
          </a:xfrm>
        </p:spPr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如何统一一切？多模态大模型在不同模态之间， 如何组织不同类型任务和数据？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3A8548-ACFA-9449-879C-BFFBB97F2E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907" y="1919960"/>
            <a:ext cx="7792928" cy="437962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980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大模型训练</a:t>
            </a:r>
          </a:p>
        </p:txBody>
      </p:sp>
    </p:spTree>
    <p:extLst>
      <p:ext uri="{BB962C8B-B14F-4D97-AF65-F5344CB8AC3E}">
        <p14:creationId xmlns:p14="http://schemas.microsoft.com/office/powerpoint/2010/main" val="68112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64424" y="4842966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5436756" y="2116706"/>
            <a:ext cx="2385848" cy="221255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385848"/>
                      <a:gd name="connsiteY0" fmla="*/ 0 h 2212557"/>
                      <a:gd name="connsiteX1" fmla="*/ 548745 w 2385848"/>
                      <a:gd name="connsiteY1" fmla="*/ 0 h 2212557"/>
                      <a:gd name="connsiteX2" fmla="*/ 1097490 w 2385848"/>
                      <a:gd name="connsiteY2" fmla="*/ 0 h 2212557"/>
                      <a:gd name="connsiteX3" fmla="*/ 1741669 w 2385848"/>
                      <a:gd name="connsiteY3" fmla="*/ 0 h 2212557"/>
                      <a:gd name="connsiteX4" fmla="*/ 2385848 w 2385848"/>
                      <a:gd name="connsiteY4" fmla="*/ 0 h 2212557"/>
                      <a:gd name="connsiteX5" fmla="*/ 2385848 w 2385848"/>
                      <a:gd name="connsiteY5" fmla="*/ 486763 h 2212557"/>
                      <a:gd name="connsiteX6" fmla="*/ 2385848 w 2385848"/>
                      <a:gd name="connsiteY6" fmla="*/ 973525 h 2212557"/>
                      <a:gd name="connsiteX7" fmla="*/ 2385848 w 2385848"/>
                      <a:gd name="connsiteY7" fmla="*/ 1526664 h 2212557"/>
                      <a:gd name="connsiteX8" fmla="*/ 2385848 w 2385848"/>
                      <a:gd name="connsiteY8" fmla="*/ 2212557 h 2212557"/>
                      <a:gd name="connsiteX9" fmla="*/ 1813244 w 2385848"/>
                      <a:gd name="connsiteY9" fmla="*/ 2212557 h 2212557"/>
                      <a:gd name="connsiteX10" fmla="*/ 1216782 w 2385848"/>
                      <a:gd name="connsiteY10" fmla="*/ 2212557 h 2212557"/>
                      <a:gd name="connsiteX11" fmla="*/ 596462 w 2385848"/>
                      <a:gd name="connsiteY11" fmla="*/ 2212557 h 2212557"/>
                      <a:gd name="connsiteX12" fmla="*/ 0 w 2385848"/>
                      <a:gd name="connsiteY12" fmla="*/ 2212557 h 2212557"/>
                      <a:gd name="connsiteX13" fmla="*/ 0 w 2385848"/>
                      <a:gd name="connsiteY13" fmla="*/ 1637292 h 2212557"/>
                      <a:gd name="connsiteX14" fmla="*/ 0 w 2385848"/>
                      <a:gd name="connsiteY14" fmla="*/ 1084153 h 2212557"/>
                      <a:gd name="connsiteX15" fmla="*/ 0 w 2385848"/>
                      <a:gd name="connsiteY15" fmla="*/ 553139 h 2212557"/>
                      <a:gd name="connsiteX16" fmla="*/ 0 w 2385848"/>
                      <a:gd name="connsiteY16" fmla="*/ 0 h 2212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385848" h="2212557" extrusionOk="0">
                        <a:moveTo>
                          <a:pt x="0" y="0"/>
                        </a:moveTo>
                        <a:cubicBezTo>
                          <a:pt x="245864" y="-25536"/>
                          <a:pt x="434936" y="15067"/>
                          <a:pt x="548745" y="0"/>
                        </a:cubicBezTo>
                        <a:cubicBezTo>
                          <a:pt x="662555" y="-15067"/>
                          <a:pt x="966485" y="23348"/>
                          <a:pt x="1097490" y="0"/>
                        </a:cubicBezTo>
                        <a:cubicBezTo>
                          <a:pt x="1228495" y="-23348"/>
                          <a:pt x="1472677" y="-656"/>
                          <a:pt x="1741669" y="0"/>
                        </a:cubicBezTo>
                        <a:cubicBezTo>
                          <a:pt x="2010661" y="656"/>
                          <a:pt x="2093289" y="-29287"/>
                          <a:pt x="2385848" y="0"/>
                        </a:cubicBezTo>
                        <a:cubicBezTo>
                          <a:pt x="2373062" y="111677"/>
                          <a:pt x="2368604" y="354504"/>
                          <a:pt x="2385848" y="486763"/>
                        </a:cubicBezTo>
                        <a:cubicBezTo>
                          <a:pt x="2403092" y="619022"/>
                          <a:pt x="2390506" y="828705"/>
                          <a:pt x="2385848" y="973525"/>
                        </a:cubicBezTo>
                        <a:cubicBezTo>
                          <a:pt x="2381190" y="1118345"/>
                          <a:pt x="2388342" y="1271720"/>
                          <a:pt x="2385848" y="1526664"/>
                        </a:cubicBezTo>
                        <a:cubicBezTo>
                          <a:pt x="2383354" y="1781608"/>
                          <a:pt x="2352073" y="1991743"/>
                          <a:pt x="2385848" y="2212557"/>
                        </a:cubicBezTo>
                        <a:cubicBezTo>
                          <a:pt x="2204690" y="2198765"/>
                          <a:pt x="2087973" y="2196721"/>
                          <a:pt x="1813244" y="2212557"/>
                        </a:cubicBezTo>
                        <a:cubicBezTo>
                          <a:pt x="1538515" y="2228393"/>
                          <a:pt x="1512931" y="2226747"/>
                          <a:pt x="1216782" y="2212557"/>
                        </a:cubicBezTo>
                        <a:cubicBezTo>
                          <a:pt x="920633" y="2198367"/>
                          <a:pt x="821311" y="2239039"/>
                          <a:pt x="596462" y="2212557"/>
                        </a:cubicBezTo>
                        <a:cubicBezTo>
                          <a:pt x="371613" y="2186075"/>
                          <a:pt x="254638" y="2236487"/>
                          <a:pt x="0" y="2212557"/>
                        </a:cubicBezTo>
                        <a:cubicBezTo>
                          <a:pt x="-1756" y="2089660"/>
                          <a:pt x="17143" y="1798596"/>
                          <a:pt x="0" y="1637292"/>
                        </a:cubicBezTo>
                        <a:cubicBezTo>
                          <a:pt x="-17143" y="1475989"/>
                          <a:pt x="19467" y="1253725"/>
                          <a:pt x="0" y="1084153"/>
                        </a:cubicBezTo>
                        <a:cubicBezTo>
                          <a:pt x="-19467" y="914581"/>
                          <a:pt x="24382" y="713840"/>
                          <a:pt x="0" y="553139"/>
                        </a:cubicBezTo>
                        <a:cubicBezTo>
                          <a:pt x="-24382" y="392438"/>
                          <a:pt x="-12050" y="13512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59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大模型训练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大模型训练在时间和算力之间怎么平衡？个人怎么玩转大模型？大模型时代“我”还有机会吗？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3B90A-7BA4-734D-92D9-7F262BDD8F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9977" y="2029713"/>
            <a:ext cx="8416807" cy="42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094362-1366-8C4F-8A0C-3E9EBFF5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大模型训练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4EA0F9-E271-8B4E-833C-2FBD049F7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为什么单卡跑得好好的，集群几个小时断一次，几天崩一次，如此痛苦？如何搞定长稳？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2D721F-03C5-BC4C-8BB2-B32814A821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94" y="1994809"/>
            <a:ext cx="5981128" cy="430477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98470F-AA4C-DA4D-9060-27C4BBE063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797" y="2009392"/>
            <a:ext cx="4574207" cy="17468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03491C-9CE5-7144-A306-074A32ECF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3797" y="4027194"/>
            <a:ext cx="4574207" cy="226361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314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B4990FC-B565-674C-A969-7A331976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73" y="459000"/>
            <a:ext cx="2880000" cy="59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8E9AFE-2B57-1443-A121-5AC0F027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635" y="459000"/>
            <a:ext cx="2880000" cy="59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B8EFE9-73D6-BE4D-991B-8F0C38F4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097" y="459000"/>
            <a:ext cx="2880000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6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45393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Review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6290247" y="4476307"/>
            <a:ext cx="5416199" cy="1808878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zh-CN" altLang="en-US" sz="14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14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4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14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4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14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4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14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4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14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14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B7FA37B-C34C-BE47-86EE-05DB6FD29302}"/>
              </a:ext>
            </a:extLst>
          </p:cNvPr>
          <p:cNvSpPr/>
          <p:nvPr/>
        </p:nvSpPr>
        <p:spPr>
          <a:xfrm>
            <a:off x="421556" y="1397711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DE7E73E-4283-5046-A266-0472778AF83B}"/>
              </a:ext>
            </a:extLst>
          </p:cNvPr>
          <p:cNvSpPr/>
          <p:nvPr/>
        </p:nvSpPr>
        <p:spPr>
          <a:xfrm>
            <a:off x="2746492" y="1397711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2883F28-ADB8-FC4A-8843-51CFE1BCE64D}"/>
              </a:ext>
            </a:extLst>
          </p:cNvPr>
          <p:cNvSpPr/>
          <p:nvPr/>
        </p:nvSpPr>
        <p:spPr>
          <a:xfrm>
            <a:off x="5535239" y="1397711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05C699E-B7F1-9744-BAB9-425579B68C94}"/>
              </a:ext>
            </a:extLst>
          </p:cNvPr>
          <p:cNvSpPr/>
          <p:nvPr/>
        </p:nvSpPr>
        <p:spPr>
          <a:xfrm>
            <a:off x="9318672" y="1397711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BEF9CA-8A3B-C346-85C2-3C5293F268C7}"/>
              </a:ext>
            </a:extLst>
          </p:cNvPr>
          <p:cNvSpPr/>
          <p:nvPr/>
        </p:nvSpPr>
        <p:spPr>
          <a:xfrm>
            <a:off x="2760020" y="1894807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8CF374-298F-4643-AA60-E92991FC689C}"/>
              </a:ext>
            </a:extLst>
          </p:cNvPr>
          <p:cNvSpPr/>
          <p:nvPr/>
        </p:nvSpPr>
        <p:spPr>
          <a:xfrm>
            <a:off x="2760018" y="2960840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0D1883-1284-FC47-A02D-7B8BCBB816B5}"/>
              </a:ext>
            </a:extLst>
          </p:cNvPr>
          <p:cNvSpPr/>
          <p:nvPr/>
        </p:nvSpPr>
        <p:spPr>
          <a:xfrm>
            <a:off x="427873" y="1894807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B518161-DE4B-3E42-B65F-E1D86BC1593B}"/>
              </a:ext>
            </a:extLst>
          </p:cNvPr>
          <p:cNvSpPr/>
          <p:nvPr/>
        </p:nvSpPr>
        <p:spPr>
          <a:xfrm>
            <a:off x="427873" y="2324231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D25A5FB-206D-0046-994E-FD7B2D937B45}"/>
              </a:ext>
            </a:extLst>
          </p:cNvPr>
          <p:cNvSpPr/>
          <p:nvPr/>
        </p:nvSpPr>
        <p:spPr>
          <a:xfrm>
            <a:off x="548318" y="2490250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37DC087-56F8-0645-886D-69271862FED1}"/>
              </a:ext>
            </a:extLst>
          </p:cNvPr>
          <p:cNvSpPr/>
          <p:nvPr/>
        </p:nvSpPr>
        <p:spPr>
          <a:xfrm>
            <a:off x="548318" y="296405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33F08DE-4C80-0940-8475-EFEA3C001454}"/>
              </a:ext>
            </a:extLst>
          </p:cNvPr>
          <p:cNvSpPr/>
          <p:nvPr/>
        </p:nvSpPr>
        <p:spPr>
          <a:xfrm>
            <a:off x="548318" y="3437857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D0B28A-E9F1-784C-A69D-507E1F19F98E}"/>
              </a:ext>
            </a:extLst>
          </p:cNvPr>
          <p:cNvSpPr/>
          <p:nvPr/>
        </p:nvSpPr>
        <p:spPr>
          <a:xfrm>
            <a:off x="2760019" y="2324231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82B2B1A-00B6-7542-AFC2-E337921FF244}"/>
              </a:ext>
            </a:extLst>
          </p:cNvPr>
          <p:cNvSpPr/>
          <p:nvPr/>
        </p:nvSpPr>
        <p:spPr>
          <a:xfrm>
            <a:off x="2760019" y="3389790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2E8A77A-06EF-394A-9334-E69D189EFC8A}"/>
              </a:ext>
            </a:extLst>
          </p:cNvPr>
          <p:cNvSpPr/>
          <p:nvPr/>
        </p:nvSpPr>
        <p:spPr>
          <a:xfrm>
            <a:off x="2862160" y="2425243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EB1F2C3-2513-9241-B6CF-5810B0F7B2F0}"/>
              </a:ext>
            </a:extLst>
          </p:cNvPr>
          <p:cNvSpPr/>
          <p:nvPr/>
        </p:nvSpPr>
        <p:spPr>
          <a:xfrm>
            <a:off x="3573246" y="2425243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57B06F1-5C03-CF45-B553-5E34783C5B04}"/>
              </a:ext>
            </a:extLst>
          </p:cNvPr>
          <p:cNvSpPr/>
          <p:nvPr/>
        </p:nvSpPr>
        <p:spPr>
          <a:xfrm>
            <a:off x="4386472" y="2425243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7BB5616-6B32-C34E-9DE2-DB6BA3CF4ED3}"/>
              </a:ext>
            </a:extLst>
          </p:cNvPr>
          <p:cNvSpPr/>
          <p:nvPr/>
        </p:nvSpPr>
        <p:spPr>
          <a:xfrm>
            <a:off x="2866865" y="3486811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44B581-A1C8-1547-9EE1-0A244960E357}"/>
              </a:ext>
            </a:extLst>
          </p:cNvPr>
          <p:cNvSpPr/>
          <p:nvPr/>
        </p:nvSpPr>
        <p:spPr>
          <a:xfrm>
            <a:off x="3914381" y="3486811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EAE6DFFE-11A2-0843-BDCB-3C8A4B87CD7A}"/>
              </a:ext>
            </a:extLst>
          </p:cNvPr>
          <p:cNvSpPr/>
          <p:nvPr/>
        </p:nvSpPr>
        <p:spPr>
          <a:xfrm>
            <a:off x="8978459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51B5F0-22B2-234C-93F9-9548B685B010}"/>
              </a:ext>
            </a:extLst>
          </p:cNvPr>
          <p:cNvSpPr/>
          <p:nvPr/>
        </p:nvSpPr>
        <p:spPr>
          <a:xfrm>
            <a:off x="5557030" y="1894807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9ADCFF4-4787-ED42-A62F-759402A06C40}"/>
              </a:ext>
            </a:extLst>
          </p:cNvPr>
          <p:cNvSpPr/>
          <p:nvPr/>
        </p:nvSpPr>
        <p:spPr>
          <a:xfrm>
            <a:off x="5557025" y="2324231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FB0CF08-B591-E541-B0F9-3A2B87446D1F}"/>
              </a:ext>
            </a:extLst>
          </p:cNvPr>
          <p:cNvSpPr/>
          <p:nvPr/>
        </p:nvSpPr>
        <p:spPr>
          <a:xfrm>
            <a:off x="5677470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BEC53F-D730-AC44-A9BE-E15B1BB47C52}"/>
              </a:ext>
            </a:extLst>
          </p:cNvPr>
          <p:cNvSpPr/>
          <p:nvPr/>
        </p:nvSpPr>
        <p:spPr>
          <a:xfrm>
            <a:off x="5677470" y="3438171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DBCB7D-3E2D-4C48-BAEA-2FBADDB49E8D}"/>
              </a:ext>
            </a:extLst>
          </p:cNvPr>
          <p:cNvSpPr/>
          <p:nvPr/>
        </p:nvSpPr>
        <p:spPr>
          <a:xfrm>
            <a:off x="7656792" y="1894807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E9462AC-2B17-F94F-9F8F-3746C2A687E3}"/>
              </a:ext>
            </a:extLst>
          </p:cNvPr>
          <p:cNvSpPr/>
          <p:nvPr/>
        </p:nvSpPr>
        <p:spPr>
          <a:xfrm>
            <a:off x="7656792" y="2324231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E13639C-0193-CE45-B971-5B460F6FAC2B}"/>
              </a:ext>
            </a:extLst>
          </p:cNvPr>
          <p:cNvSpPr/>
          <p:nvPr/>
        </p:nvSpPr>
        <p:spPr>
          <a:xfrm>
            <a:off x="7775160" y="2488958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5FEDDC7-FF3F-A74F-A4B0-0ABDC51B5FAD}"/>
              </a:ext>
            </a:extLst>
          </p:cNvPr>
          <p:cNvSpPr/>
          <p:nvPr/>
        </p:nvSpPr>
        <p:spPr>
          <a:xfrm>
            <a:off x="7775160" y="296276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5119C71-7C7E-D442-B897-20B0BA7FA4E1}"/>
              </a:ext>
            </a:extLst>
          </p:cNvPr>
          <p:cNvSpPr/>
          <p:nvPr/>
        </p:nvSpPr>
        <p:spPr>
          <a:xfrm>
            <a:off x="7775160" y="3436565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0667C44E-C439-E444-A0A6-4E83F6E00CEB}"/>
              </a:ext>
            </a:extLst>
          </p:cNvPr>
          <p:cNvSpPr/>
          <p:nvPr/>
        </p:nvSpPr>
        <p:spPr>
          <a:xfrm>
            <a:off x="6180320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60940CA-21A9-0F4B-BBF3-016D5BE0FCA7}"/>
              </a:ext>
            </a:extLst>
          </p:cNvPr>
          <p:cNvSpPr/>
          <p:nvPr/>
        </p:nvSpPr>
        <p:spPr>
          <a:xfrm>
            <a:off x="6683169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CB0C1DE-B381-344D-B70A-A0284B6C2CFA}"/>
              </a:ext>
            </a:extLst>
          </p:cNvPr>
          <p:cNvSpPr/>
          <p:nvPr/>
        </p:nvSpPr>
        <p:spPr>
          <a:xfrm>
            <a:off x="5677471" y="2989275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1503D0-FDF0-3A42-882A-D3E790721140}"/>
              </a:ext>
            </a:extLst>
          </p:cNvPr>
          <p:cNvSpPr/>
          <p:nvPr/>
        </p:nvSpPr>
        <p:spPr>
          <a:xfrm>
            <a:off x="7172186" y="2494591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2226D2-19DB-DA4C-8D7C-B2B0A29C3327}"/>
              </a:ext>
            </a:extLst>
          </p:cNvPr>
          <p:cNvSpPr/>
          <p:nvPr/>
        </p:nvSpPr>
        <p:spPr>
          <a:xfrm>
            <a:off x="9340446" y="1894807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99D05E9-5BD3-4146-81E6-019432DF344D}"/>
              </a:ext>
            </a:extLst>
          </p:cNvPr>
          <p:cNvSpPr/>
          <p:nvPr/>
        </p:nvSpPr>
        <p:spPr>
          <a:xfrm>
            <a:off x="9340444" y="294701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A3CFBDA-BAC3-E244-8D46-19BC0242EA0A}"/>
              </a:ext>
            </a:extLst>
          </p:cNvPr>
          <p:cNvSpPr/>
          <p:nvPr/>
        </p:nvSpPr>
        <p:spPr>
          <a:xfrm>
            <a:off x="9340445" y="2324231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48333DD-2885-A94C-89AF-E280F826D76F}"/>
              </a:ext>
            </a:extLst>
          </p:cNvPr>
          <p:cNvSpPr/>
          <p:nvPr/>
        </p:nvSpPr>
        <p:spPr>
          <a:xfrm>
            <a:off x="9442586" y="2421251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8B37422-B2BB-B643-B774-18028042D550}"/>
              </a:ext>
            </a:extLst>
          </p:cNvPr>
          <p:cNvSpPr/>
          <p:nvPr/>
        </p:nvSpPr>
        <p:spPr>
          <a:xfrm>
            <a:off x="10153672" y="2421251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C753BE8-2BE1-B64D-9090-0E2EA2D11544}"/>
              </a:ext>
            </a:extLst>
          </p:cNvPr>
          <p:cNvSpPr/>
          <p:nvPr/>
        </p:nvSpPr>
        <p:spPr>
          <a:xfrm>
            <a:off x="10966898" y="2421251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71000AA-659E-DB41-99FF-54AE611A6E7A}"/>
              </a:ext>
            </a:extLst>
          </p:cNvPr>
          <p:cNvSpPr/>
          <p:nvPr/>
        </p:nvSpPr>
        <p:spPr>
          <a:xfrm>
            <a:off x="9340444" y="3378658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E5925B84-E225-B14F-A03C-89D541A1F822}"/>
              </a:ext>
            </a:extLst>
          </p:cNvPr>
          <p:cNvSpPr/>
          <p:nvPr/>
        </p:nvSpPr>
        <p:spPr>
          <a:xfrm>
            <a:off x="9442585" y="3475678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A5E87E8F-6303-924F-BDB6-046A15D4C5BE}"/>
              </a:ext>
            </a:extLst>
          </p:cNvPr>
          <p:cNvSpPr/>
          <p:nvPr/>
        </p:nvSpPr>
        <p:spPr>
          <a:xfrm>
            <a:off x="10153671" y="3475678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BD6F21FA-08FA-514A-A24D-E241D01A7596}"/>
              </a:ext>
            </a:extLst>
          </p:cNvPr>
          <p:cNvSpPr/>
          <p:nvPr/>
        </p:nvSpPr>
        <p:spPr>
          <a:xfrm>
            <a:off x="10966897" y="3475678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b="1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64E6EB4C-CAAA-CB4B-9B55-E75DEC7906C8}"/>
              </a:ext>
            </a:extLst>
          </p:cNvPr>
          <p:cNvSpPr/>
          <p:nvPr/>
        </p:nvSpPr>
        <p:spPr>
          <a:xfrm>
            <a:off x="5195023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560DFA95-EC00-4246-AEE0-A9344ABF93EB}"/>
              </a:ext>
            </a:extLst>
          </p:cNvPr>
          <p:cNvSpPr/>
          <p:nvPr/>
        </p:nvSpPr>
        <p:spPr>
          <a:xfrm>
            <a:off x="2406276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3E4ED6F1-3F81-AF43-A926-96F8327283A6}"/>
              </a:ext>
            </a:extLst>
          </p:cNvPr>
          <p:cNvCxnSpPr>
            <a:stCxn id="49" idx="2"/>
            <a:endCxn id="32" idx="2"/>
          </p:cNvCxnSpPr>
          <p:nvPr/>
        </p:nvCxnSpPr>
        <p:spPr>
          <a:xfrm rot="5400000">
            <a:off x="9749281" y="2370420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438C43D-EE31-5247-950A-36E8B3E02E07}"/>
              </a:ext>
            </a:extLst>
          </p:cNvPr>
          <p:cNvSpPr/>
          <p:nvPr/>
        </p:nvSpPr>
        <p:spPr>
          <a:xfrm>
            <a:off x="490317" y="4647387"/>
            <a:ext cx="5799930" cy="1526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en-US" altLang="zh-CN" sz="1600" b="1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AI</a:t>
            </a:r>
            <a:r>
              <a:rPr lang="zh-CN" altLang="en-US" sz="1600" b="1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集群建设：</a:t>
            </a:r>
            <a:r>
              <a:rPr lang="zh-CN" altLang="en-US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计算、通信、存储的建设 </a:t>
            </a:r>
            <a:endParaRPr lang="en-US" altLang="zh-CN" sz="1600" kern="0" spc="100" dirty="0">
              <a:solidFill>
                <a:srgbClr val="595757"/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600" b="1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大模型数据：</a:t>
            </a:r>
            <a:r>
              <a:rPr lang="zh-CN" altLang="en-US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1600" kern="0" spc="100" dirty="0">
              <a:solidFill>
                <a:srgbClr val="595757"/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600" b="1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大模型算法：</a:t>
            </a:r>
            <a:r>
              <a:rPr lang="zh-CN" altLang="en-US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从传统 </a:t>
            </a:r>
            <a:r>
              <a:rPr lang="en-US" altLang="zh-CN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NLP</a:t>
            </a:r>
            <a:r>
              <a:rPr lang="zh-CN" altLang="en-US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到预训练 </a:t>
            </a:r>
            <a:r>
              <a:rPr lang="en-US" altLang="zh-CN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LLM</a:t>
            </a:r>
            <a:r>
              <a:rPr lang="zh-CN" altLang="en-US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大模型</a:t>
            </a:r>
            <a:endParaRPr lang="en-US" altLang="zh-CN" sz="1600" kern="0" spc="100" dirty="0">
              <a:solidFill>
                <a:srgbClr val="595757"/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600" b="1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大模型训练：</a:t>
            </a:r>
            <a:r>
              <a:rPr lang="zh-CN" altLang="en-US" sz="1600" kern="0" spc="100" dirty="0">
                <a:solidFill>
                  <a:srgbClr val="595757"/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大模型训练普通算法手段与稳定性分析</a:t>
            </a:r>
            <a:endParaRPr lang="en-US" altLang="zh-CN" sz="1600" kern="0" spc="100" dirty="0">
              <a:solidFill>
                <a:srgbClr val="595757"/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019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/>
          <a:stretch/>
        </p:blipFill>
        <p:spPr>
          <a:xfrm>
            <a:off x="2811616" y="1229709"/>
            <a:ext cx="6573529" cy="52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1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3690EC-3DD7-4E46-8391-F2E9843B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系统技术栈</a:t>
            </a:r>
          </a:p>
        </p:txBody>
      </p:sp>
      <p:graphicFrame>
        <p:nvGraphicFramePr>
          <p:cNvPr id="10" name="内容占位符 8">
            <a:extLst>
              <a:ext uri="{FF2B5EF4-FFF2-40B4-BE49-F238E27FC236}">
                <a16:creationId xmlns:a16="http://schemas.microsoft.com/office/drawing/2014/main" id="{364B27E0-49A0-3340-AADD-07ED0CB05A0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16643" y="1334811"/>
          <a:ext cx="10963475" cy="5044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768">
                  <a:extLst>
                    <a:ext uri="{9D8B030D-6E8A-4147-A177-3AD203B41FA5}">
                      <a16:colId xmlns:a16="http://schemas.microsoft.com/office/drawing/2014/main" val="4095672458"/>
                    </a:ext>
                  </a:extLst>
                </a:gridCol>
                <a:gridCol w="1509342">
                  <a:extLst>
                    <a:ext uri="{9D8B030D-6E8A-4147-A177-3AD203B41FA5}">
                      <a16:colId xmlns:a16="http://schemas.microsoft.com/office/drawing/2014/main" val="1334876058"/>
                    </a:ext>
                  </a:extLst>
                </a:gridCol>
                <a:gridCol w="2300627">
                  <a:extLst>
                    <a:ext uri="{9D8B030D-6E8A-4147-A177-3AD203B41FA5}">
                      <a16:colId xmlns:a16="http://schemas.microsoft.com/office/drawing/2014/main" val="325018495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083928213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757655696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1031229002"/>
                    </a:ext>
                  </a:extLst>
                </a:gridCol>
              </a:tblGrid>
              <a:tr h="360355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应用算法（</a:t>
                      </a:r>
                      <a:r>
                        <a:rPr lang="en-US" altLang="zh-CN" sz="1000" b="1" dirty="0"/>
                        <a:t>Algorithm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领域算法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/>
                        <a:t>LLaMA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GPT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GLM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BLOOM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Reinforce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Learning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44119"/>
                  </a:ext>
                </a:extLst>
              </a:tr>
              <a:tr h="360355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开发编程（</a:t>
                      </a:r>
                      <a:r>
                        <a:rPr lang="en-US" altLang="zh-CN" sz="1000" b="1" dirty="0"/>
                        <a:t>Development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集成开发环境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编程环境：</a:t>
                      </a:r>
                      <a:r>
                        <a:rPr lang="en-US" altLang="zh-CN" sz="1000" dirty="0"/>
                        <a:t>VS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Code,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 err="1"/>
                        <a:t>Jupyter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Notebook,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PyCharm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642207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编程语言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与主流语言集成： </a:t>
                      </a:r>
                      <a:r>
                        <a:rPr lang="en-US" altLang="zh-CN" sz="1000" dirty="0"/>
                        <a:t>PyTorch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Tensorflow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etc.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inside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Python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20645"/>
                  </a:ext>
                </a:extLst>
              </a:tr>
              <a:tr h="360355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使能（</a:t>
                      </a:r>
                      <a:r>
                        <a:rPr lang="en-US" altLang="zh-CN" sz="1000" b="1" dirty="0"/>
                        <a:t>Enable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分布式框架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张量并行、数据并行、流水并行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张量数据库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RLHF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Prompt/Instruct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Engineer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60072"/>
                  </a:ext>
                </a:extLst>
              </a:tr>
              <a:tr h="360355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框架（</a:t>
                      </a:r>
                      <a:r>
                        <a:rPr lang="en-US" altLang="zh-CN" sz="1000" b="1" dirty="0"/>
                        <a:t>Frameworks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000" b="1" dirty="0"/>
                        <a:t>AI</a:t>
                      </a:r>
                      <a:r>
                        <a:rPr lang="zh-CN" altLang="en-US" sz="1000" b="1" dirty="0"/>
                        <a:t>框架、推理引擎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中间表达（</a:t>
                      </a:r>
                      <a:r>
                        <a:rPr lang="en-US" altLang="zh-CN" sz="1000" dirty="0"/>
                        <a:t>IR</a:t>
                      </a:r>
                      <a:r>
                        <a:rPr lang="zh-CN" altLang="en-US" sz="1000" dirty="0"/>
                        <a:t>）、前端 </a:t>
                      </a:r>
                      <a:r>
                        <a:rPr lang="en-US" altLang="zh-CN" sz="1000" dirty="0"/>
                        <a:t>API</a:t>
                      </a:r>
                      <a:r>
                        <a:rPr lang="zh-CN" altLang="en-US" sz="1000" dirty="0"/>
                        <a:t>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编译优化（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Compilation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图优化与图执行调度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推理优化</a:t>
                      </a:r>
                    </a:p>
                  </a:txBody>
                  <a:tcPr marL="123825" marR="123825" marT="57150" marB="5715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9557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基本数据结构：张量（</a:t>
                      </a:r>
                      <a:r>
                        <a:rPr lang="en-US" altLang="zh-CN" sz="1000" dirty="0"/>
                        <a:t>Tensor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词法、语法、语义分析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计算图动静统一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常量折叠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冗余节点消除等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68375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基本计算单元：有向无环图（</a:t>
                      </a:r>
                      <a:r>
                        <a:rPr lang="en-US" altLang="zh-CN" sz="1000" dirty="0"/>
                        <a:t>DAG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自动微分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计算图控制流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模型压缩：蒸馏剪枝与量化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08847"/>
                  </a:ext>
                </a:extLst>
              </a:tr>
              <a:tr h="360355">
                <a:tc rowSpan="5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异构与编译（</a:t>
                      </a:r>
                      <a:r>
                        <a:rPr lang="en-US" altLang="zh-CN" sz="1000" b="1" dirty="0"/>
                        <a:t>Compiler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zh-CN" altLang="en-US" sz="1000" b="1" dirty="0"/>
                        <a:t>编程编译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前端优化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数据格式布局转换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内存分配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公共表达式消除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91643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后端优化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代码优化、代码生成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算子循环优化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令和内存优化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16050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编程模型：</a:t>
                      </a:r>
                      <a:r>
                        <a:rPr lang="en-US" altLang="zh-CN" sz="1000" dirty="0"/>
                        <a:t>CUDA/Ascend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C/Band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编译器：</a:t>
                      </a:r>
                      <a:r>
                        <a:rPr lang="en-US" altLang="zh-CN" sz="1000" dirty="0"/>
                        <a:t>TVM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XLA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8384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LLVM/GCC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107421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底层通信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HCCL/NCCL</a:t>
                      </a:r>
                      <a:r>
                        <a:rPr lang="zh-CN" altLang="en-US" sz="1000" dirty="0"/>
                        <a:t>、通信原语、集合通信算法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77640"/>
                  </a:ext>
                </a:extLst>
              </a:tr>
              <a:tr h="360355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体系结构（</a:t>
                      </a:r>
                      <a:r>
                        <a:rPr lang="en-US" altLang="zh-CN" sz="1000" b="1" dirty="0"/>
                        <a:t>Architecture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计算节点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计算集群资源管理、作业调度、多级存储、千卡</a:t>
                      </a:r>
                      <a:r>
                        <a:rPr lang="en-US" altLang="zh-CN" sz="1000" dirty="0"/>
                        <a:t>/</a:t>
                      </a:r>
                      <a:r>
                        <a:rPr lang="zh-CN" altLang="en-US" sz="1000" dirty="0"/>
                        <a:t>万卡组网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993409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底层硬件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芯片：</a:t>
                      </a:r>
                      <a:r>
                        <a:rPr lang="en-US" altLang="zh-CN" sz="1000" dirty="0"/>
                        <a:t>CPU/GPU/AISC/FPGA/TPU/NPU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网络加速器：</a:t>
                      </a:r>
                      <a:r>
                        <a:rPr lang="en-US" altLang="zh-CN" sz="1000" dirty="0"/>
                        <a:t>RDMA/IB/ROCK/NVLink/HCCS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2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49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118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1800" b="1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514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大模型全流程</a:t>
            </a:r>
          </a:p>
        </p:txBody>
      </p:sp>
    </p:spTree>
    <p:extLst>
      <p:ext uri="{BB962C8B-B14F-4D97-AF65-F5344CB8AC3E}">
        <p14:creationId xmlns:p14="http://schemas.microsoft.com/office/powerpoint/2010/main" val="77293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21617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24512</TotalTime>
  <Words>1911</Words>
  <Application>Microsoft Macintosh PowerPoint</Application>
  <PresentationFormat>自定义</PresentationFormat>
  <Paragraphs>401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AI 系统全栈架构</vt:lpstr>
      <vt:lpstr>PowerPoint 演示文稿</vt:lpstr>
      <vt:lpstr>大模型 + AI系统全栈架构</vt:lpstr>
      <vt:lpstr>大模型 + AI 系统技术栈</vt:lpstr>
      <vt:lpstr>PowerPoint 演示文稿</vt:lpstr>
      <vt:lpstr>PowerPoint 演示文稿</vt:lpstr>
      <vt:lpstr>PowerPoint 演示文稿</vt:lpstr>
      <vt:lpstr>大模型业务全流程</vt:lpstr>
      <vt:lpstr>PowerPoint 演示文稿</vt:lpstr>
      <vt:lpstr>大模型业务全流程</vt:lpstr>
      <vt:lpstr>1. AI 集群建设</vt:lpstr>
      <vt:lpstr>1. AI 集群建设</vt:lpstr>
      <vt:lpstr>大模型业务全流程：AI 集群建设</vt:lpstr>
      <vt:lpstr>大模型业务全流程：AI 集群建设</vt:lpstr>
      <vt:lpstr>PowerPoint 演示文稿</vt:lpstr>
      <vt:lpstr>大模型业务全流程</vt:lpstr>
      <vt:lpstr>2. 数据处理</vt:lpstr>
      <vt:lpstr>2. 数据处理</vt:lpstr>
      <vt:lpstr>2. 向量数据库</vt:lpstr>
      <vt:lpstr>PowerPoint 演示文稿</vt:lpstr>
      <vt:lpstr>大模型业务全流程</vt:lpstr>
      <vt:lpstr>3. 大模型算法</vt:lpstr>
      <vt:lpstr>3. 大模型算法</vt:lpstr>
      <vt:lpstr>3. 大模型算法</vt:lpstr>
      <vt:lpstr>PowerPoint 演示文稿</vt:lpstr>
      <vt:lpstr>大模型业务全流程</vt:lpstr>
      <vt:lpstr>4. 大模型训练</vt:lpstr>
      <vt:lpstr>4. 大模型训练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8009</cp:revision>
  <cp:lastPrinted>2023-09-08T09:14:01Z</cp:lastPrinted>
  <dcterms:created xsi:type="dcterms:W3CDTF">2020-08-28T08:44:19Z</dcterms:created>
  <dcterms:modified xsi:type="dcterms:W3CDTF">2023-10-07T13:48:37Z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